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563759" x="457200"/>
            <a:ext cy="30096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SzPct val="100000"/>
              <a:defRPr sz="7200"/>
            </a:lvl1pPr>
            <a:lvl2pPr>
              <a:spcBef>
                <a:spcPts val="0"/>
              </a:spcBef>
              <a:buSzPct val="100000"/>
              <a:defRPr sz="7200"/>
            </a:lvl2pPr>
            <a:lvl3pPr>
              <a:spcBef>
                <a:spcPts val="0"/>
              </a:spcBef>
              <a:buSzPct val="100000"/>
              <a:defRPr sz="7200"/>
            </a:lvl3pPr>
            <a:lvl4pPr>
              <a:spcBef>
                <a:spcPts val="0"/>
              </a:spcBef>
              <a:buSzPct val="100000"/>
              <a:defRPr sz="7200"/>
            </a:lvl4pPr>
            <a:lvl5pPr>
              <a:spcBef>
                <a:spcPts val="0"/>
              </a:spcBef>
              <a:buSzPct val="100000"/>
              <a:defRPr sz="7200"/>
            </a:lvl5pPr>
            <a:lvl6pPr>
              <a:spcBef>
                <a:spcPts val="0"/>
              </a:spcBef>
              <a:buSzPct val="100000"/>
              <a:defRPr sz="7200"/>
            </a:lvl6pPr>
            <a:lvl7pPr>
              <a:spcBef>
                <a:spcPts val="0"/>
              </a:spcBef>
              <a:buSzPct val="100000"/>
              <a:defRPr sz="7200"/>
            </a:lvl7pPr>
            <a:lvl8pPr>
              <a:spcBef>
                <a:spcPts val="0"/>
              </a:spcBef>
              <a:buSzPct val="100000"/>
              <a:defRPr sz="7200"/>
            </a:lvl8pPr>
            <a:lvl9pPr>
              <a:spcBef>
                <a:spcPts val="0"/>
              </a:spcBef>
              <a:buSzPct val="100000"/>
              <a:defRPr sz="7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716392" x="457200"/>
            <a:ext cy="1232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11" name="Shape 11"/>
          <p:cNvCxnSpPr/>
          <p:nvPr/>
        </p:nvCxnSpPr>
        <p:spPr>
          <a:xfrm>
            <a:off y="411479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y="3633382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16" name="Shape 16"/>
          <p:cNvCxnSpPr/>
          <p:nvPr/>
        </p:nvCxnSpPr>
        <p:spPr>
          <a:xfrm>
            <a:off y="1143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21" name="Shape 21"/>
          <p:cNvCxnSpPr/>
          <p:nvPr/>
        </p:nvCxnSpPr>
        <p:spPr>
          <a:xfrm>
            <a:off y="1143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24" name="Shape 24"/>
          <p:cNvCxnSpPr/>
          <p:nvPr/>
        </p:nvCxnSpPr>
        <p:spPr>
          <a:xfrm>
            <a:off y="1143000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  <p:cxnSp>
        <p:nvCxnSpPr>
          <p:cNvPr id="27" name="Shape 27"/>
          <p:cNvCxnSpPr/>
          <p:nvPr/>
        </p:nvCxnSpPr>
        <p:spPr>
          <a:xfrm>
            <a:off y="4317760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id="29" name="Shape 29"/>
          <p:cNvCxnSpPr/>
          <p:nvPr/>
        </p:nvCxnSpPr>
        <p:spPr>
          <a:xfrm>
            <a:off y="113139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5pPr>
            <a:lvl6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6pPr>
            <a:lvl7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8pPr>
            <a:lvl9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7" name="Shape 7"/>
          <p:cNvCxnSpPr/>
          <p:nvPr/>
        </p:nvCxnSpPr>
        <p:spPr>
          <a:xfrm>
            <a:off y="5023259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s://www.youtube.com/watch?v=NcGe141R2yA" Type="http://schemas.openxmlformats.org/officeDocument/2006/relationships/hyperlink" TargetMode="External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rrcadvancedmethods.wikispaces.com/Student-Centered+Approaches" Type="http://schemas.openxmlformats.org/officeDocument/2006/relationships/hyperlink" TargetMode="External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ctrTitle"/>
          </p:nvPr>
        </p:nvSpPr>
        <p:spPr>
          <a:xfrm>
            <a:off y="563759" x="457200"/>
            <a:ext cy="30096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3600" lang="en">
                <a:solidFill>
                  <a:srgbClr val="A61C00"/>
                </a:solidFill>
              </a:rPr>
              <a:t>Learn to make a COMPUTER GAME</a:t>
            </a:r>
            <a:r>
              <a:rPr lang="en"/>
              <a:t> </a:t>
            </a:r>
          </a:p>
        </p:txBody>
      </p:sp>
      <p:sp>
        <p:nvSpPr>
          <p:cNvPr id="32" name="Shape 32"/>
          <p:cNvSpPr txBox="1"/>
          <p:nvPr>
            <p:ph idx="1" type="subTitle"/>
          </p:nvPr>
        </p:nvSpPr>
        <p:spPr>
          <a:xfrm>
            <a:off y="3716392" x="457200"/>
            <a:ext cy="1232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r" rtl="0"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/>
              <a:t> </a:t>
            </a:r>
            <a:r>
              <a:rPr u="sng" b="1" sz="1400" lang="en"/>
              <a:t>Assignment #3 - Inquiry-Based Learning</a:t>
            </a:r>
          </a:p>
          <a:p>
            <a:pPr algn="r"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b="1" sz="1400" lang="en"/>
              <a:t>“Learn to do something”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</a:t>
            </a:r>
            <a:r>
              <a:rPr b="0" sz="3000" lang="en">
                <a:solidFill>
                  <a:srgbClr val="A61C00"/>
                </a:solidFill>
              </a:rPr>
              <a:t>Why a computer game?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227750" x="457200"/>
            <a:ext cy="3405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Since I never made a computer game before, although I know how to make computer programs.</a:t>
            </a:r>
          </a:p>
          <a:p>
            <a:pPr algn="just" rtl="0" lvl="0">
              <a:spcBef>
                <a:spcPts val="0"/>
              </a:spcBef>
              <a:buNone/>
            </a:pPr>
            <a:r>
              <a:t/>
            </a:r>
            <a:endParaRPr sz="1100"/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I like to deal with sophisticated pieces of software what is common in computer games. </a:t>
            </a:r>
          </a:p>
          <a:p>
            <a:pPr algn="just" rtl="0" lvl="0">
              <a:spcBef>
                <a:spcPts val="0"/>
              </a:spcBef>
              <a:buNone/>
            </a:pPr>
            <a:r>
              <a:t/>
            </a:r>
            <a:endParaRPr sz="1100"/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It is a new challenge, since the software applications that I have done in the past are either administrative or communication solutions.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</a:t>
            </a:r>
            <a:r>
              <a:rPr b="0" sz="3000" lang="en">
                <a:solidFill>
                  <a:srgbClr val="A61C00"/>
                </a:solidFill>
              </a:rPr>
              <a:t>Required skills</a:t>
            </a:r>
            <a:r>
              <a:rPr sz="3000" lang="en">
                <a:solidFill>
                  <a:srgbClr val="A61C00"/>
                </a:solidFill>
              </a:rPr>
              <a:t>: </a:t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371250" x="457200"/>
            <a:ext cy="2885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To know how to design, develop and code computer programs.</a:t>
            </a:r>
          </a:p>
          <a:p>
            <a:pPr algn="just" rtl="0" lvl="0">
              <a:spcBef>
                <a:spcPts val="0"/>
              </a:spcBef>
              <a:buNone/>
            </a:pPr>
            <a:r>
              <a:t/>
            </a:r>
            <a:endParaRPr sz="1100"/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Knowledge of maths: statistics and simulation.</a:t>
            </a:r>
          </a:p>
          <a:p>
            <a:pPr algn="just" rtl="0" lvl="0">
              <a:spcBef>
                <a:spcPts val="0"/>
              </a:spcBef>
              <a:buNone/>
            </a:pPr>
            <a:r>
              <a:t/>
            </a:r>
            <a:endParaRPr sz="1100"/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Knowledge computer games fundamentals (2D or 3D). </a:t>
            </a:r>
          </a:p>
          <a:p>
            <a:pPr algn="just" rtl="0" indent="0" marL="457200">
              <a:lnSpc>
                <a:spcPct val="115000"/>
              </a:lnSpc>
              <a:spcBef>
                <a:spcPts val="0"/>
              </a:spcBef>
              <a:buNone/>
            </a:pPr>
            <a:r>
              <a:rPr u="sng" sz="1800" lang="en">
                <a:solidFill>
                  <a:schemeClr val="hlink"/>
                </a:solidFill>
                <a:hlinkClick r:id="rId3"/>
              </a:rPr>
              <a:t>https://www.youtube.com/watch?v=NcGe141R2yA</a:t>
            </a:r>
          </a:p>
          <a:p>
            <a:pPr algn="just" rtl="0" lvl="0" indent="457200">
              <a:spcBef>
                <a:spcPts val="0"/>
              </a:spcBef>
              <a:buNone/>
            </a:pPr>
            <a:r>
              <a:rPr sz="1000" lang="en"/>
              <a:t>(sec 45 to min 2.45) </a:t>
            </a:r>
          </a:p>
          <a:p>
            <a:pPr algn="just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algn="just"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algn="just" rtl="0" indent="45720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algn="just" lvl="0" indent="45720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</a:t>
            </a:r>
            <a:r>
              <a:rPr b="0" sz="3000" lang="en">
                <a:solidFill>
                  <a:srgbClr val="A61C00"/>
                </a:solidFill>
              </a:rPr>
              <a:t>Game (</a:t>
            </a:r>
            <a:r>
              <a:rPr b="0" sz="3000" lang="en">
                <a:solidFill>
                  <a:srgbClr val="980000"/>
                </a:solidFill>
              </a:rPr>
              <a:t>Mice and Lizards</a:t>
            </a:r>
            <a:r>
              <a:rPr b="0" sz="3000" lang="en">
                <a:solidFill>
                  <a:srgbClr val="A61C00"/>
                </a:solidFill>
              </a:rPr>
              <a:t>) rules: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spcBef>
                <a:spcPts val="0"/>
              </a:spcBef>
              <a:buNone/>
            </a:pPr>
            <a:r>
              <a:rPr sz="2400" lang="en"/>
              <a:t>Rules: </a:t>
            </a:r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Mice &amp; lizards eat pieces of bread.</a:t>
            </a:r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Mice behavior is to eat bread allocated in the outsides.</a:t>
            </a:r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Lizard behavior is to eat pieces in the insides.</a:t>
            </a:r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Game starts with 6 pieces of bread, 2 mice, and 2 lizards. In this scenario all bread will be eaten. </a:t>
            </a:r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Game complexity increases as more pieces of bread are added until it is not possible to mice and lizards to eat all bread.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sz="3000" lang="en">
                <a:solidFill>
                  <a:srgbClr val="A61C00"/>
                </a:solidFill>
              </a:rPr>
              <a:t>What did I learn?: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I learnt that another avenue to teach programing to adult students might be to ask students to make computer games.</a:t>
            </a:r>
          </a:p>
          <a:p>
            <a:pPr algn="just" rtl="0" lvl="0" indent="-381000" marL="457200">
              <a:lnSpc>
                <a:spcPct val="132954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This allows to apply many student-</a:t>
            </a:r>
            <a:r>
              <a:rPr sz="2400" lang="en">
                <a:solidFill>
                  <a:srgbClr val="000000"/>
                </a:solidFill>
                <a:hlinkClick r:id="rId3"/>
              </a:rPr>
              <a:t>Centered Approaches</a:t>
            </a:r>
            <a:r>
              <a:rPr sz="2400" lang="en">
                <a:solidFill>
                  <a:srgbClr val="000000"/>
                </a:solidFill>
              </a:rPr>
              <a:t>, such as: </a:t>
            </a:r>
            <a:r>
              <a:rPr u="sng" sz="2400" lang="en">
                <a:solidFill>
                  <a:srgbClr val="000000"/>
                </a:solidFill>
              </a:rPr>
              <a:t>Discovery Learning</a:t>
            </a:r>
            <a:r>
              <a:rPr sz="2400" lang="en">
                <a:solidFill>
                  <a:srgbClr val="000000"/>
                </a:solidFill>
              </a:rPr>
              <a:t> (prior knowledge to discover new ), </a:t>
            </a:r>
            <a:r>
              <a:rPr u="sng" sz="2400" lang="en">
                <a:solidFill>
                  <a:srgbClr val="000000"/>
                </a:solidFill>
              </a:rPr>
              <a:t>Simulations</a:t>
            </a:r>
            <a:r>
              <a:rPr sz="2400" lang="en">
                <a:solidFill>
                  <a:srgbClr val="000000"/>
                </a:solidFill>
              </a:rPr>
              <a:t> ("real" situation without the risks), and </a:t>
            </a:r>
            <a:r>
              <a:rPr u="sng" sz="2400" lang="en">
                <a:solidFill>
                  <a:srgbClr val="000000"/>
                </a:solidFill>
              </a:rPr>
              <a:t>Problem-Based Learning</a:t>
            </a:r>
            <a:r>
              <a:rPr sz="2400" lang="en">
                <a:solidFill>
                  <a:srgbClr val="000000"/>
                </a:solidFill>
              </a:rPr>
              <a:t>.</a:t>
            </a:r>
          </a:p>
          <a:p>
            <a:pPr rtl="0" lvl="0">
              <a:lnSpc>
                <a:spcPct val="132954"/>
              </a:lnSpc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algn="just" rtl="0" indent="457200">
              <a:lnSpc>
                <a:spcPct val="115000"/>
              </a:lnSpc>
              <a:spcBef>
                <a:spcPts val="0"/>
              </a:spcBef>
              <a:buNone/>
            </a:pPr>
            <a:r>
              <a:rPr sz="2400" lang="en">
                <a:solidFill>
                  <a:srgbClr val="000000"/>
                </a:solidFill>
              </a:rPr>
              <a:t> </a:t>
            </a:r>
          </a:p>
          <a:p>
            <a:pPr algn="just" rtl="0" lvl="0" indent="45720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05974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sz="3000" lang="en">
                <a:solidFill>
                  <a:srgbClr val="A61C00"/>
                </a:solidFill>
              </a:rPr>
              <a:t>Why might be a challenge to try this in the classroom: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518775" x="457200"/>
            <a:ext cy="27713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Instructor must have a solid and updated foundation of knowledge.</a:t>
            </a:r>
          </a:p>
          <a:p>
            <a:pPr algn="just"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algn="just"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Instructor must have enough time to be a better teacher  to encourage his or her students.</a:t>
            </a:r>
          </a:p>
          <a:p>
            <a:pPr algn="just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